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1" r:id="rId7"/>
    <p:sldId id="317" r:id="rId8"/>
    <p:sldId id="312" r:id="rId9"/>
    <p:sldId id="320" r:id="rId10"/>
    <p:sldId id="314" r:id="rId11"/>
    <p:sldId id="321" r:id="rId12"/>
    <p:sldId id="324" r:id="rId13"/>
    <p:sldId id="322" r:id="rId14"/>
    <p:sldId id="325" r:id="rId15"/>
    <p:sldId id="326" r:id="rId16"/>
    <p:sldId id="327" r:id="rId17"/>
    <p:sldId id="328" r:id="rId18"/>
    <p:sldId id="330" r:id="rId19"/>
    <p:sldId id="329" r:id="rId20"/>
    <p:sldId id="331" r:id="rId21"/>
    <p:sldId id="3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Autofit/>
          </a:bodyPr>
          <a:lstStyle/>
          <a:p>
            <a:r>
              <a:rPr lang="en-US" sz="4400" dirty="0"/>
              <a:t>Modeling the Relationship Between Methane Concentration and Sample Depth in Antarctic Ice Cores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Dan Groeneveld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2F6A-3D77-41FE-B593-6E728EDD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A78A-8C52-4993-AA9A-76942336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Method of data collection ensures independence</a:t>
            </a:r>
          </a:p>
        </p:txBody>
      </p:sp>
    </p:spTree>
    <p:extLst>
      <p:ext uri="{BB962C8B-B14F-4D97-AF65-F5344CB8AC3E}">
        <p14:creationId xmlns:p14="http://schemas.microsoft.com/office/powerpoint/2010/main" val="325431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0447-0810-455C-A80D-05DD870BD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E453-B34A-4BB6-BE0B-6306EA34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dirty="0"/>
              <a:t>Given the validity of a linear model for this data, the below equation was achieved.</a:t>
            </a:r>
          </a:p>
          <a:p>
            <a:pPr marL="201168" lvl="1" indent="0">
              <a:buNone/>
            </a:pPr>
            <a:r>
              <a:rPr lang="en-US" dirty="0"/>
              <a:t>CH4 = 753.0880 – 0.6028D</a:t>
            </a:r>
          </a:p>
        </p:txBody>
      </p:sp>
    </p:spTree>
    <p:extLst>
      <p:ext uri="{BB962C8B-B14F-4D97-AF65-F5344CB8AC3E}">
        <p14:creationId xmlns:p14="http://schemas.microsoft.com/office/powerpoint/2010/main" val="186937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F320-A36E-44AB-B8CE-8ED67279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E8363DC-92F9-42C2-A686-3AB93CFB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830" y="2475893"/>
            <a:ext cx="6294665" cy="3025402"/>
          </a:xfrm>
        </p:spPr>
      </p:pic>
    </p:spTree>
    <p:extLst>
      <p:ext uri="{BB962C8B-B14F-4D97-AF65-F5344CB8AC3E}">
        <p14:creationId xmlns:p14="http://schemas.microsoft.com/office/powerpoint/2010/main" val="278903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1DAA-F384-49D7-88EC-43293D8B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94DC1B4-B07C-45C3-B8AD-07CC2F3D1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501" y="2132963"/>
            <a:ext cx="5357324" cy="3711262"/>
          </a:xfrm>
        </p:spPr>
      </p:pic>
    </p:spTree>
    <p:extLst>
      <p:ext uri="{BB962C8B-B14F-4D97-AF65-F5344CB8AC3E}">
        <p14:creationId xmlns:p14="http://schemas.microsoft.com/office/powerpoint/2010/main" val="176693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3A10-9184-466E-BFC0-145EAB16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Without Outliers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4B21C92-F658-4D5F-BAB7-DF9BA4C1A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91" y="1935350"/>
            <a:ext cx="4765944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B32BB-781F-4C29-88E2-A6C33560F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47" y="2221100"/>
            <a:ext cx="618797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9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86CB-0459-4E15-A5B0-896DFAC6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76C5385-D46C-4343-89D9-4CFAFFD9C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745" y="2214732"/>
            <a:ext cx="4565680" cy="376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12185-B2E1-453A-A384-5600E8116DCA}"/>
              </a:ext>
            </a:extLst>
          </p:cNvPr>
          <p:cNvSpPr txBox="1"/>
          <p:nvPr/>
        </p:nvSpPr>
        <p:spPr>
          <a:xfrm>
            <a:off x="1189608" y="2143711"/>
            <a:ext cx="4906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measurements</a:t>
            </a:r>
          </a:p>
          <a:p>
            <a:endParaRPr lang="en-US" dirty="0"/>
          </a:p>
          <a:p>
            <a:r>
              <a:rPr lang="en-US" dirty="0"/>
              <a:t>Difficulty in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5D93-04ED-4649-A927-4DED00DD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E596-9C46-4F10-BC64-CFB8BAE2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 model is valid for this data</a:t>
            </a:r>
          </a:p>
          <a:p>
            <a:r>
              <a:rPr lang="en-US" dirty="0"/>
              <a:t>Every meter down in the ice marks a 0.6028 </a:t>
            </a:r>
            <a:r>
              <a:rPr lang="en-US" dirty="0" err="1"/>
              <a:t>ppbv</a:t>
            </a:r>
            <a:r>
              <a:rPr lang="en-US" dirty="0"/>
              <a:t> decrease in CH4 concentration</a:t>
            </a:r>
          </a:p>
          <a:p>
            <a:r>
              <a:rPr lang="en-US" dirty="0"/>
              <a:t>This model is only accurate for the given range of depths (157 – 260 m)</a:t>
            </a:r>
          </a:p>
          <a:p>
            <a:r>
              <a:rPr lang="en-US" dirty="0"/>
              <a:t>Increase number of measurements for a better model</a:t>
            </a:r>
          </a:p>
        </p:txBody>
      </p:sp>
    </p:spTree>
    <p:extLst>
      <p:ext uri="{BB962C8B-B14F-4D97-AF65-F5344CB8AC3E}">
        <p14:creationId xmlns:p14="http://schemas.microsoft.com/office/powerpoint/2010/main" val="299710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2B89-7A88-42D3-84E3-5B9967C4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Using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A942-4E60-4438-A854-500F2EA40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CH4 concentration in </a:t>
            </a:r>
            <a:r>
              <a:rPr lang="en-US" dirty="0" err="1"/>
              <a:t>ppbv</a:t>
            </a:r>
            <a:r>
              <a:rPr lang="en-US" dirty="0"/>
              <a:t> of an ice core taken at 225 m?</a:t>
            </a:r>
          </a:p>
          <a:p>
            <a:r>
              <a:rPr lang="en-US" dirty="0"/>
              <a:t>617.4476!</a:t>
            </a:r>
          </a:p>
        </p:txBody>
      </p:sp>
    </p:spTree>
    <p:extLst>
      <p:ext uri="{BB962C8B-B14F-4D97-AF65-F5344CB8AC3E}">
        <p14:creationId xmlns:p14="http://schemas.microsoft.com/office/powerpoint/2010/main" val="290849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2CAF-F1D0-421F-801B-909048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D264-B213-44A6-B38A-1797A9842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“NOAA Logo.” </a:t>
            </a:r>
            <a:r>
              <a:rPr lang="en-US" i="1" dirty="0">
                <a:effectLst/>
              </a:rPr>
              <a:t>National Weather Service</a:t>
            </a:r>
            <a:r>
              <a:rPr lang="en-US" dirty="0">
                <a:effectLst/>
              </a:rPr>
              <a:t>, www.weather.gov/images/pbz/features/noaa-logo-clear1.png.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“Ice Core.” National Centers for Environmental Information, www.ncdc.noaa.gov/sites/default/files/styles/full_page_width/public/icecore-measure.jpg?itok=b7aPvWcf.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Tree Ring. tse1.mm.bing.net/</a:t>
            </a:r>
            <a:r>
              <a:rPr lang="en-US" dirty="0" err="1">
                <a:effectLst/>
              </a:rPr>
              <a:t>th?id</a:t>
            </a:r>
            <a:r>
              <a:rPr lang="en-US" dirty="0">
                <a:effectLst/>
              </a:rPr>
              <a:t>=OIP.HfvC7DW_DGtRr8l8RfRdjwAAAA&amp;amp;pid=</a:t>
            </a:r>
            <a:r>
              <a:rPr lang="en-US" dirty="0" err="1">
                <a:effectLst/>
              </a:rPr>
              <a:t>Api</a:t>
            </a:r>
            <a:r>
              <a:rPr lang="en-US" dirty="0">
                <a:effectLst/>
              </a:rPr>
              <a:t>.  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L. </a:t>
            </a:r>
            <a:r>
              <a:rPr lang="en-US" dirty="0" err="1">
                <a:effectLst/>
              </a:rPr>
              <a:t>Bazin</a:t>
            </a:r>
            <a:r>
              <a:rPr lang="en-US" dirty="0">
                <a:effectLst/>
              </a:rPr>
              <a:t>, A. </a:t>
            </a:r>
            <a:r>
              <a:rPr lang="en-US" dirty="0" err="1">
                <a:effectLst/>
              </a:rPr>
              <a:t>Landais</a:t>
            </a:r>
            <a:r>
              <a:rPr lang="en-US" dirty="0">
                <a:effectLst/>
              </a:rPr>
              <a:t>, B. Lemieux-</a:t>
            </a:r>
            <a:r>
              <a:rPr lang="en-US" dirty="0" err="1">
                <a:effectLst/>
              </a:rPr>
              <a:t>Dudon</a:t>
            </a:r>
            <a:r>
              <a:rPr lang="en-US" dirty="0">
                <a:effectLst/>
              </a:rPr>
              <a:t>, H. </a:t>
            </a:r>
            <a:r>
              <a:rPr lang="en-US" dirty="0" err="1">
                <a:effectLst/>
              </a:rPr>
              <a:t>Toyé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Mahamadou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Kele</a:t>
            </a:r>
            <a:r>
              <a:rPr lang="en-US" dirty="0">
                <a:effectLst/>
              </a:rPr>
              <a:t>, D. </a:t>
            </a:r>
            <a:r>
              <a:rPr lang="en-US" dirty="0" err="1">
                <a:effectLst/>
              </a:rPr>
              <a:t>Veres</a:t>
            </a:r>
            <a:r>
              <a:rPr lang="en-US" dirty="0">
                <a:effectLst/>
              </a:rPr>
              <a:t>, F. </a:t>
            </a:r>
            <a:r>
              <a:rPr lang="en-US" dirty="0" err="1">
                <a:effectLst/>
              </a:rPr>
              <a:t>Parrenin</a:t>
            </a:r>
            <a:r>
              <a:rPr lang="en-US" dirty="0">
                <a:effectLst/>
              </a:rPr>
              <a:t>, P. </a:t>
            </a:r>
            <a:r>
              <a:rPr lang="en-US" dirty="0" err="1">
                <a:effectLst/>
              </a:rPr>
              <a:t>Martinerie</a:t>
            </a:r>
            <a:r>
              <a:rPr lang="en-US" dirty="0">
                <a:effectLst/>
              </a:rPr>
              <a:t>, C. Ritz, E. Capron, V. </a:t>
            </a:r>
            <a:r>
              <a:rPr lang="en-US" dirty="0" err="1">
                <a:effectLst/>
              </a:rPr>
              <a:t>Lipenkov</a:t>
            </a:r>
            <a:r>
              <a:rPr lang="en-US" dirty="0">
                <a:effectLst/>
              </a:rPr>
              <a:t>, M.-F. </a:t>
            </a:r>
            <a:r>
              <a:rPr lang="en-US" dirty="0" err="1">
                <a:effectLst/>
              </a:rPr>
              <a:t>Loutre</a:t>
            </a:r>
            <a:r>
              <a:rPr lang="en-US" dirty="0">
                <a:effectLst/>
              </a:rPr>
              <a:t>, D. Raynaud, B. </a:t>
            </a:r>
            <a:r>
              <a:rPr lang="en-US" dirty="0" err="1">
                <a:effectLst/>
              </a:rPr>
              <a:t>Vinther</a:t>
            </a:r>
            <a:r>
              <a:rPr lang="en-US" dirty="0">
                <a:effectLst/>
              </a:rPr>
              <a:t>, A. </a:t>
            </a:r>
            <a:r>
              <a:rPr lang="en-US" dirty="0" err="1">
                <a:effectLst/>
              </a:rPr>
              <a:t>Svensson</a:t>
            </a:r>
            <a:r>
              <a:rPr lang="en-US" dirty="0">
                <a:effectLst/>
              </a:rPr>
              <a:t>, S.O. Rasmussen, M. </a:t>
            </a:r>
            <a:r>
              <a:rPr lang="en-US" dirty="0" err="1">
                <a:effectLst/>
              </a:rPr>
              <a:t>Severi</a:t>
            </a:r>
            <a:r>
              <a:rPr lang="en-US" dirty="0">
                <a:effectLst/>
              </a:rPr>
              <a:t>, T. </a:t>
            </a:r>
            <a:r>
              <a:rPr lang="en-US" dirty="0" err="1">
                <a:effectLst/>
              </a:rPr>
              <a:t>Blunier</a:t>
            </a:r>
            <a:r>
              <a:rPr lang="en-US" dirty="0">
                <a:effectLst/>
              </a:rPr>
              <a:t>, M. </a:t>
            </a:r>
            <a:r>
              <a:rPr lang="en-US" dirty="0" err="1">
                <a:effectLst/>
              </a:rPr>
              <a:t>Leuenberger</a:t>
            </a:r>
            <a:r>
              <a:rPr lang="en-US" dirty="0">
                <a:effectLst/>
              </a:rPr>
              <a:t>, H. Fischer, V. Masson-</a:t>
            </a:r>
            <a:r>
              <a:rPr lang="en-US" dirty="0" err="1">
                <a:effectLst/>
              </a:rPr>
              <a:t>Delmotte</a:t>
            </a:r>
            <a:r>
              <a:rPr lang="en-US" dirty="0">
                <a:effectLst/>
              </a:rPr>
              <a:t>, J. </a:t>
            </a:r>
            <a:r>
              <a:rPr lang="en-US" dirty="0" err="1">
                <a:effectLst/>
              </a:rPr>
              <a:t>Chappellaz</a:t>
            </a:r>
            <a:r>
              <a:rPr lang="en-US" dirty="0">
                <a:effectLst/>
              </a:rPr>
              <a:t>, and </a:t>
            </a:r>
            <a:r>
              <a:rPr lang="en-US" dirty="0" err="1">
                <a:effectLst/>
              </a:rPr>
              <a:t>E.Wolff</a:t>
            </a:r>
            <a:r>
              <a:rPr lang="en-US" dirty="0">
                <a:effectLst/>
              </a:rPr>
              <a:t>. 2013. An optimized multi-proxy, multi-site Antarctic ice and gas orbital chronology (AICC2012): 120-800 ka. Climate of the Past, Vol. 9, Issue 4, pp. 1715-1731. DOI: 10.5194/cp-9-1715-2013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3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DD2CD-5D3A-4B33-B5B6-588C4F259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 and reason for collection of data.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DA2B796-2BEF-4E42-881A-8DF61F4E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63" y="2924175"/>
            <a:ext cx="3147521" cy="3152775"/>
          </a:xfrm>
          <a:prstGeom prst="rect">
            <a:avLst/>
          </a:prstGeom>
        </p:spPr>
      </p:pic>
      <p:pic>
        <p:nvPicPr>
          <p:cNvPr id="9" name="Picture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CEE0FE4E-813E-4392-AFC2-BBD9D12F7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207" y="2341677"/>
            <a:ext cx="3343275" cy="35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A714-7683-4F9C-BE9D-DC2A8C11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1BEE-8BBB-47C5-8EE7-41E3A00D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interest in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47C09-88F7-4F4B-8B8E-72279A62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156" y="2108201"/>
            <a:ext cx="3057524" cy="4076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31B831-FDA0-4F98-8950-D54B5FAC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417146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7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AF5A-1849-48B8-80E5-AFF1875C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AF6E-3800-43D3-BC3B-016E08ECB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methane concentrations (in </a:t>
            </a:r>
            <a:r>
              <a:rPr lang="en-US" dirty="0" err="1"/>
              <a:t>ppbv</a:t>
            </a:r>
            <a:r>
              <a:rPr lang="en-US" dirty="0"/>
              <a:t>) vary as a function of depth (m)?</a:t>
            </a:r>
          </a:p>
        </p:txBody>
      </p:sp>
    </p:spTree>
    <p:extLst>
      <p:ext uri="{BB962C8B-B14F-4D97-AF65-F5344CB8AC3E}">
        <p14:creationId xmlns:p14="http://schemas.microsoft.com/office/powerpoint/2010/main" val="64842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17BB-A77C-41A0-9B4B-1F17210B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4BE95C-6D34-42FF-BD0E-B0661DA35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79" y="1976285"/>
            <a:ext cx="6287045" cy="290347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C6DB6E5-059C-4A16-9B21-3C92C94C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00" y="2078196"/>
            <a:ext cx="5804622" cy="35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2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D2D9-1563-48D7-A846-5B8066D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Validity of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B2149-4418-4C2B-8A1D-BA015688C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8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079D-7E50-4D0F-B971-7F4CF627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Linearity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83E6924-8636-45DF-A257-F84272AC3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01" y="2136775"/>
            <a:ext cx="5076374" cy="376078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79C025E-AE44-46AB-8185-93247B8D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48" y="2049596"/>
            <a:ext cx="5570703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6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BBA0-D4F9-4B22-99D3-8C1BA488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Normality of Error Distribution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3F91588F-DE98-498B-B973-73670602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966" y="2513996"/>
            <a:ext cx="5456393" cy="2949196"/>
          </a:xfrm>
        </p:spPr>
      </p:pic>
    </p:spTree>
    <p:extLst>
      <p:ext uri="{BB962C8B-B14F-4D97-AF65-F5344CB8AC3E}">
        <p14:creationId xmlns:p14="http://schemas.microsoft.com/office/powerpoint/2010/main" val="378594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D5EE-DDD9-4E0E-A8FF-1C2526C0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B28FB17-089B-4A27-AA27-55233ECD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736" y="2165350"/>
            <a:ext cx="4782153" cy="376078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8F807B7-626F-4F8E-A9B1-4FDB6150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12" y="2165350"/>
            <a:ext cx="5265876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312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{10BAE935-21E5-41D8-B488-F9E497B13A9D}tf33845126_win32</Template>
  <TotalTime>488</TotalTime>
  <Words>407</Words>
  <Application>Microsoft Office PowerPoint</Application>
  <PresentationFormat>Widescreen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Bookman Old Style</vt:lpstr>
      <vt:lpstr>Calibri</vt:lpstr>
      <vt:lpstr>Franklin Gothic Book</vt:lpstr>
      <vt:lpstr>1_RetrospectVTI</vt:lpstr>
      <vt:lpstr>Modeling the Relationship Between Methane Concentration and Sample Depth in Antarctic Ice Cores</vt:lpstr>
      <vt:lpstr>Introduction</vt:lpstr>
      <vt:lpstr>Introduction</vt:lpstr>
      <vt:lpstr>Research Question</vt:lpstr>
      <vt:lpstr>The Data</vt:lpstr>
      <vt:lpstr>Assumptions and Validity of Model</vt:lpstr>
      <vt:lpstr>Checking Linearity</vt:lpstr>
      <vt:lpstr>Normality of Error Distribution</vt:lpstr>
      <vt:lpstr>Residuals</vt:lpstr>
      <vt:lpstr>Independence</vt:lpstr>
      <vt:lpstr>Linear Model</vt:lpstr>
      <vt:lpstr>Linear Model</vt:lpstr>
      <vt:lpstr>Outliers</vt:lpstr>
      <vt:lpstr>Linear Model Without Outliers</vt:lpstr>
      <vt:lpstr>Improving Model</vt:lpstr>
      <vt:lpstr>Conclusions</vt:lpstr>
      <vt:lpstr>Predictions Using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Relationship Between Methane Concentration and Sample Depth in Antarctic Ice Cores</dc:title>
  <dc:creator>dangroeneveld18@gmail.com</dc:creator>
  <cp:lastModifiedBy>dangroeneveld18@gmail.com</cp:lastModifiedBy>
  <cp:revision>8</cp:revision>
  <dcterms:created xsi:type="dcterms:W3CDTF">2020-12-09T17:30:00Z</dcterms:created>
  <dcterms:modified xsi:type="dcterms:W3CDTF">2020-12-10T01:38:18Z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